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552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22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446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2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821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7803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91092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99989298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20509585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7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vwo</a:t>
            </a:r>
            <a:endParaRPr lang="nl-NL" sz="9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havo</a:t>
            </a:r>
            <a:endParaRPr lang="nl-NL" sz="9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havo.economielokaal.nl</a:t>
            </a:r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98609" y="-24949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82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CWjq7Ywy8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1aY0fCSb0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en liquiditeitspercentage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bankbalans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807369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95883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balans (algemeen)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684211" y="2891478"/>
            <a:ext cx="4937655" cy="212330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Gebouwen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Inventaris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Voorraden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Geld op de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Kasgeld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5808133" y="2891479"/>
            <a:ext cx="4934479" cy="2123302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Geld van de eigenaren (= eigen vermogen)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Geleend geld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Hypotheek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Banklening</a:t>
            </a:r>
          </a:p>
        </p:txBody>
      </p:sp>
      <p:grpSp>
        <p:nvGrpSpPr>
          <p:cNvPr id="10" name="Groep 9"/>
          <p:cNvGrpSpPr/>
          <p:nvPr/>
        </p:nvGrpSpPr>
        <p:grpSpPr>
          <a:xfrm>
            <a:off x="684211" y="2767911"/>
            <a:ext cx="10058401" cy="2207741"/>
            <a:chOff x="684211" y="2388973"/>
            <a:chExt cx="10058401" cy="2207741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kstvak 10"/>
          <p:cNvSpPr txBox="1"/>
          <p:nvPr/>
        </p:nvSpPr>
        <p:spPr>
          <a:xfrm>
            <a:off x="684211" y="1367276"/>
            <a:ext cx="785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Momentopname</a:t>
            </a:r>
            <a:r>
              <a:rPr lang="nl-NL" dirty="0" smtClean="0">
                <a:solidFill>
                  <a:schemeClr val="bg1"/>
                </a:solidFill>
              </a:rPr>
              <a:t> van alle bezittingen van een bedrijf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en de manier waarop het bedrijf die bezittingen gefinancierd heeft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84211" y="2408992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BEZITTINGEN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764185" y="2408992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FINANCIERING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568161" y="497565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TOTAAL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4539049" y="4876800"/>
            <a:ext cx="1053986" cy="82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711561" y="498389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TOTAAL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8" name="Rechte verbindingslijn 17"/>
          <p:cNvCxnSpPr/>
          <p:nvPr/>
        </p:nvCxnSpPr>
        <p:spPr>
          <a:xfrm>
            <a:off x="9682449" y="4885038"/>
            <a:ext cx="1053986" cy="82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7597783" y="497565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=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7453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balans (BANK)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684211" y="2891478"/>
            <a:ext cx="4937655" cy="212330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Gebouwen / Inventaris </a:t>
            </a:r>
            <a:r>
              <a:rPr lang="nl-NL" sz="1800" dirty="0" err="1" smtClean="0"/>
              <a:t>enz</a:t>
            </a:r>
            <a:r>
              <a:rPr lang="nl-NL" sz="1800" dirty="0" smtClean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Geld op de bank (Tegoed Centrale Bank)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5808133" y="2891479"/>
            <a:ext cx="4934479" cy="212330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1700" dirty="0" smtClean="0"/>
              <a:t>Geld van de eigenaren (= eigen vermogen)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1700" dirty="0" smtClean="0"/>
              <a:t>Geleend geld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400" b="1" dirty="0" smtClean="0"/>
              <a:t>Betaalrekeningen van klanten</a:t>
            </a:r>
            <a:br>
              <a:rPr lang="nl-NL" sz="1400" b="1" dirty="0" smtClean="0"/>
            </a:br>
            <a:r>
              <a:rPr lang="nl-NL" sz="1400" b="1" dirty="0" smtClean="0"/>
              <a:t>(</a:t>
            </a:r>
            <a:r>
              <a:rPr lang="nl-NL" sz="1400" b="1" i="1" dirty="0" smtClean="0"/>
              <a:t>rekening courant tegoeden</a:t>
            </a:r>
            <a:r>
              <a:rPr lang="nl-NL" sz="1400" b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400" dirty="0" smtClean="0"/>
              <a:t>Spaarrekeningen van klanten</a:t>
            </a:r>
          </a:p>
        </p:txBody>
      </p:sp>
      <p:grpSp>
        <p:nvGrpSpPr>
          <p:cNvPr id="10" name="Groep 9"/>
          <p:cNvGrpSpPr/>
          <p:nvPr/>
        </p:nvGrpSpPr>
        <p:grpSpPr>
          <a:xfrm>
            <a:off x="684211" y="2767911"/>
            <a:ext cx="10058401" cy="2207741"/>
            <a:chOff x="684211" y="2388973"/>
            <a:chExt cx="10058401" cy="2207741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kstvak 10"/>
          <p:cNvSpPr txBox="1"/>
          <p:nvPr/>
        </p:nvSpPr>
        <p:spPr>
          <a:xfrm>
            <a:off x="684211" y="1367276"/>
            <a:ext cx="8348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Bijzondere balans, omdat het belangrijkste van de bank de schulden zijn: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jouw geld op jouw rekening!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84211" y="2408992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BEZITTINGEN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764185" y="2408992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FINANCIERING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568161" y="497565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TOTAAL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4539049" y="4876800"/>
            <a:ext cx="1053986" cy="82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711561" y="498389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TOTAAL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8" name="Rechte verbindingslijn 17"/>
          <p:cNvCxnSpPr/>
          <p:nvPr/>
        </p:nvCxnSpPr>
        <p:spPr>
          <a:xfrm>
            <a:off x="9682449" y="4885038"/>
            <a:ext cx="1053986" cy="82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0704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mph" presetSubtype="0" repeatCount="4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remov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CFF2D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remov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FF2D"/>
                                      </p:to>
                                    </p:animClr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Ontstaan bank en “schuldgeld”</a:t>
            </a:r>
            <a:endParaRPr lang="nl-NL" dirty="0"/>
          </a:p>
        </p:txBody>
      </p:sp>
      <p:pic>
        <p:nvPicPr>
          <p:cNvPr id="6" name="GCWjq7Ywy8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44563" y="1433513"/>
            <a:ext cx="8653462" cy="4867275"/>
          </a:xfrm>
          <a:prstGeom prst="rect">
            <a:avLst/>
          </a:prstGeom>
          <a:ln w="10795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171450" prst="hardEdge"/>
            <a:extrusionClr>
              <a:srgbClr val="FFFFFF"/>
            </a:extrusionClr>
          </a:sp3d>
        </p:spPr>
      </p:pic>
      <p:sp>
        <p:nvSpPr>
          <p:cNvPr id="7" name="Tekstvak 6"/>
          <p:cNvSpPr txBox="1"/>
          <p:nvPr/>
        </p:nvSpPr>
        <p:spPr>
          <a:xfrm>
            <a:off x="9242854" y="6465562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eerste 3 minuten!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161680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Geldschepping banken</a:t>
            </a:r>
            <a:endParaRPr lang="nl-NL" dirty="0"/>
          </a:p>
        </p:txBody>
      </p:sp>
      <p:pic>
        <p:nvPicPr>
          <p:cNvPr id="4" name="h1aY0fCSb0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5038" y="1427163"/>
            <a:ext cx="8672512" cy="4878387"/>
          </a:xfrm>
          <a:prstGeom prst="rect">
            <a:avLst/>
          </a:prstGeom>
          <a:ln w="10795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171450" prst="hardEdge"/>
            <a:extrusionClr>
              <a:srgbClr val="FFFFFF"/>
            </a:extrusionClr>
          </a:sp3d>
        </p:spPr>
      </p:pic>
      <p:sp>
        <p:nvSpPr>
          <p:cNvPr id="5" name="Tekstvak 4"/>
          <p:cNvSpPr txBox="1"/>
          <p:nvPr/>
        </p:nvSpPr>
        <p:spPr>
          <a:xfrm>
            <a:off x="9242854" y="6465562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eerste 1,5 minuten!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076769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jl-omlaag 17"/>
          <p:cNvSpPr/>
          <p:nvPr/>
        </p:nvSpPr>
        <p:spPr>
          <a:xfrm>
            <a:off x="10066638" y="2611395"/>
            <a:ext cx="378940" cy="10721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1188061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Nieuw geld maken gaat simpel:</a:t>
            </a:r>
          </a:p>
          <a:p>
            <a:pPr lvl="1"/>
            <a:r>
              <a:rPr lang="nl-NL" dirty="0" smtClean="0"/>
              <a:t>met 1 druk op de knop</a:t>
            </a:r>
          </a:p>
          <a:p>
            <a:r>
              <a:rPr lang="nl-NL" dirty="0" smtClean="0"/>
              <a:t>De bank heeft dus geen geld nodig om geld te maken!</a:t>
            </a:r>
            <a:endParaRPr lang="nl-NL" dirty="0"/>
          </a:p>
        </p:txBody>
      </p:sp>
      <p:sp>
        <p:nvSpPr>
          <p:cNvPr id="4" name="Tijdelijke aanduiding voor inhoud 3"/>
          <p:cNvSpPr txBox="1">
            <a:spLocks/>
          </p:cNvSpPr>
          <p:nvPr/>
        </p:nvSpPr>
        <p:spPr>
          <a:xfrm>
            <a:off x="684211" y="3608169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Geld op de bank (Tegoed Centrale Bank)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5" name="Tijdelijke aanduiding voor inhoud 4"/>
          <p:cNvSpPr txBox="1">
            <a:spLocks/>
          </p:cNvSpPr>
          <p:nvPr/>
        </p:nvSpPr>
        <p:spPr>
          <a:xfrm>
            <a:off x="5808133" y="3608170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684211" y="3484602"/>
            <a:ext cx="10058401" cy="2207741"/>
            <a:chOff x="684211" y="2388973"/>
            <a:chExt cx="10058401" cy="2207741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kstvak 8"/>
          <p:cNvSpPr txBox="1"/>
          <p:nvPr/>
        </p:nvSpPr>
        <p:spPr>
          <a:xfrm>
            <a:off x="684211" y="3125683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BEZITTINGEN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764185" y="3125683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FINANCIERING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568161" y="569234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TOTAAL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539049" y="5593491"/>
            <a:ext cx="1053986" cy="82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9711561" y="570058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TOTAAL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9682449" y="5601729"/>
            <a:ext cx="1053986" cy="82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7597783" y="569234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=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9514626" y="3683568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+ 100.000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371226" y="3683568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+ 100.000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9537001" y="2256877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Giraal geld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652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Afbeelding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6131" y="1451427"/>
            <a:ext cx="639186" cy="8517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Helemaal geen geld nodig??</a:t>
            </a:r>
            <a:endParaRPr lang="nl-NL" dirty="0"/>
          </a:p>
        </p:txBody>
      </p:sp>
      <p:sp>
        <p:nvSpPr>
          <p:cNvPr id="4" name="Tijdelijke aanduiding voor inhoud 3"/>
          <p:cNvSpPr txBox="1">
            <a:spLocks/>
          </p:cNvSpPr>
          <p:nvPr/>
        </p:nvSpPr>
        <p:spPr>
          <a:xfrm>
            <a:off x="684211" y="3608169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Geld op de bank (Tegoed Centrale Bank)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5" name="Tijdelijke aanduiding voor inhoud 4"/>
          <p:cNvSpPr txBox="1">
            <a:spLocks/>
          </p:cNvSpPr>
          <p:nvPr/>
        </p:nvSpPr>
        <p:spPr>
          <a:xfrm>
            <a:off x="5808133" y="3608170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400" dirty="0" smtClean="0"/>
              <a:t>Krimpenerwaard College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400" dirty="0" smtClean="0"/>
              <a:t>Bloemers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400" dirty="0" smtClean="0"/>
              <a:t>Jumbo Krimpen</a:t>
            </a:r>
            <a:endParaRPr lang="nl-NL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Spaarrekeningen </a:t>
            </a:r>
            <a:r>
              <a:rPr lang="nl-NL" sz="1600" dirty="0"/>
              <a:t>van klanten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684211" y="3484602"/>
            <a:ext cx="10058401" cy="2207741"/>
            <a:chOff x="684211" y="2388973"/>
            <a:chExt cx="10058401" cy="2207741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kstvak 8"/>
          <p:cNvSpPr txBox="1"/>
          <p:nvPr/>
        </p:nvSpPr>
        <p:spPr>
          <a:xfrm>
            <a:off x="684211" y="3125683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BEZITTINGEN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764185" y="3125683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FINANCIERING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568161" y="569234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TOTAAL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539049" y="5593491"/>
            <a:ext cx="1053986" cy="82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9711561" y="570058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TOTAAL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9682449" y="5601729"/>
            <a:ext cx="1053986" cy="82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5529" y="1633354"/>
            <a:ext cx="777116" cy="777116"/>
          </a:xfrm>
          <a:prstGeom prst="rect">
            <a:avLst/>
          </a:prstGeom>
        </p:spPr>
      </p:pic>
      <p:sp>
        <p:nvSpPr>
          <p:cNvPr id="19" name="Pijl-rechts 18"/>
          <p:cNvSpPr/>
          <p:nvPr/>
        </p:nvSpPr>
        <p:spPr>
          <a:xfrm>
            <a:off x="3687111" y="1706240"/>
            <a:ext cx="1285102" cy="524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 dirty="0" smtClean="0"/>
              <a:t>salaris</a:t>
            </a:r>
            <a:endParaRPr lang="nl-NL" sz="1000" b="1" dirty="0"/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2085" y="1519276"/>
            <a:ext cx="517011" cy="716019"/>
          </a:xfrm>
          <a:prstGeom prst="rect">
            <a:avLst/>
          </a:prstGeom>
        </p:spPr>
      </p:pic>
      <p:sp>
        <p:nvSpPr>
          <p:cNvPr id="21" name="Pijl-rechts 20"/>
          <p:cNvSpPr/>
          <p:nvPr/>
        </p:nvSpPr>
        <p:spPr>
          <a:xfrm>
            <a:off x="5928968" y="1706239"/>
            <a:ext cx="1285102" cy="524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/>
              <a:t>boodschappen</a:t>
            </a:r>
            <a:endParaRPr lang="nl-NL" sz="900" b="1" dirty="0"/>
          </a:p>
        </p:txBody>
      </p:sp>
      <p:sp>
        <p:nvSpPr>
          <p:cNvPr id="23" name="Tekstvak 22"/>
          <p:cNvSpPr txBox="1"/>
          <p:nvPr/>
        </p:nvSpPr>
        <p:spPr>
          <a:xfrm>
            <a:off x="9849657" y="395088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-3.000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9787139" y="4293604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+3.000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10155870" y="429360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-90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07740" y="4543537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+90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8" name="Gebogen verbindingslijn 27"/>
          <p:cNvCxnSpPr/>
          <p:nvPr/>
        </p:nvCxnSpPr>
        <p:spPr>
          <a:xfrm rot="16200000" flipH="1">
            <a:off x="5392609" y="2362593"/>
            <a:ext cx="595811" cy="476907"/>
          </a:xfrm>
          <a:prstGeom prst="bentConnector3">
            <a:avLst>
              <a:gd name="adj1" fmla="val 98392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5360136" y="286401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pinnen</a:t>
            </a:r>
            <a:endParaRPr lang="nl-NL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1" name="Afbeelding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2819" y="2616853"/>
            <a:ext cx="758127" cy="508774"/>
          </a:xfrm>
          <a:prstGeom prst="rect">
            <a:avLst/>
          </a:prstGeom>
        </p:spPr>
      </p:pic>
      <p:sp>
        <p:nvSpPr>
          <p:cNvPr id="32" name="Tekstvak 31"/>
          <p:cNvSpPr txBox="1"/>
          <p:nvPr/>
        </p:nvSpPr>
        <p:spPr>
          <a:xfrm>
            <a:off x="5110674" y="471952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-50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0170257" y="429360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-50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684211" y="1048412"/>
            <a:ext cx="9174163" cy="417047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>
                <a:solidFill>
                  <a:srgbClr val="0070C0"/>
                </a:solidFill>
              </a:rPr>
              <a:t>Alleen voor contant opvragen</a:t>
            </a:r>
            <a:endParaRPr lang="nl-NL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741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30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jl-omlaag 17"/>
          <p:cNvSpPr/>
          <p:nvPr/>
        </p:nvSpPr>
        <p:spPr>
          <a:xfrm>
            <a:off x="10130758" y="3545779"/>
            <a:ext cx="378940" cy="782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Liquiditeitspercentage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742333"/>
          </a:xfrm>
        </p:spPr>
        <p:txBody>
          <a:bodyPr>
            <a:normAutofit/>
          </a:bodyPr>
          <a:lstStyle/>
          <a:p>
            <a:r>
              <a:rPr lang="nl-NL" dirty="0" smtClean="0"/>
              <a:t>Hoeveel ‘geld’ heeft de bank om aan directe </a:t>
            </a:r>
            <a:r>
              <a:rPr lang="nl-NL" dirty="0" err="1" smtClean="0"/>
              <a:t>opvragingen</a:t>
            </a:r>
            <a:r>
              <a:rPr lang="nl-NL" dirty="0" smtClean="0"/>
              <a:t> (pinnen) te kunnen voldoen.</a:t>
            </a:r>
          </a:p>
        </p:txBody>
      </p:sp>
      <p:sp>
        <p:nvSpPr>
          <p:cNvPr id="4" name="Tijdelijke aanduiding voor inhoud 3"/>
          <p:cNvSpPr txBox="1">
            <a:spLocks/>
          </p:cNvSpPr>
          <p:nvPr/>
        </p:nvSpPr>
        <p:spPr>
          <a:xfrm>
            <a:off x="684211" y="4279977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5" name="Tijdelijke aanduiding voor inhoud 4"/>
          <p:cNvSpPr txBox="1">
            <a:spLocks/>
          </p:cNvSpPr>
          <p:nvPr/>
        </p:nvSpPr>
        <p:spPr>
          <a:xfrm>
            <a:off x="5808133" y="4279978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684211" y="4156410"/>
            <a:ext cx="10058401" cy="2207741"/>
            <a:chOff x="684211" y="2388973"/>
            <a:chExt cx="10058401" cy="2207741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kstvak 8"/>
          <p:cNvSpPr txBox="1"/>
          <p:nvPr/>
        </p:nvSpPr>
        <p:spPr>
          <a:xfrm>
            <a:off x="684211" y="3797491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BEZITTINGEN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764185" y="3797491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FINANCIERING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069953" y="432994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90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9419878" y="2947992"/>
            <a:ext cx="1765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Op te vragen:</a:t>
            </a:r>
            <a:b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giraal geld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024981" y="3806285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221980" y="47507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8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205882" y="51086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4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10035535" y="438532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10040459" y="491978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425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Ovaal 24"/>
          <p:cNvSpPr/>
          <p:nvPr/>
        </p:nvSpPr>
        <p:spPr>
          <a:xfrm>
            <a:off x="9913733" y="4385323"/>
            <a:ext cx="777518" cy="36392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5193894" y="4686714"/>
            <a:ext cx="352445" cy="83547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Pijl-omlaag 27"/>
          <p:cNvSpPr/>
          <p:nvPr/>
        </p:nvSpPr>
        <p:spPr>
          <a:xfrm rot="10800000">
            <a:off x="5176652" y="5586201"/>
            <a:ext cx="378940" cy="4600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4088656" y="5987781"/>
            <a:ext cx="2579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Direct mee te geven:</a:t>
            </a:r>
            <a:b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liquide middelen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/>
              <p:cNvSpPr txBox="1"/>
              <p:nvPr/>
            </p:nvSpPr>
            <p:spPr>
              <a:xfrm>
                <a:off x="684211" y="2285860"/>
                <a:ext cx="6126998" cy="61029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nl-NL" sz="2000" dirty="0" smtClean="0">
                    <a:solidFill>
                      <a:schemeClr val="bg1"/>
                    </a:solidFill>
                  </a:rPr>
                  <a:t>Liquiditeitspercentage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bg1"/>
                            </a:solidFill>
                          </a:rPr>
                          <m:t>kas</m:t>
                        </m:r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bg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bg1"/>
                            </a:solidFill>
                          </a:rPr>
                          <m:t>tegoed</m:t>
                        </m:r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bg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bg1"/>
                            </a:solidFill>
                          </a:rPr>
                          <m:t>CB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bg1"/>
                            </a:solidFill>
                          </a:rPr>
                          <m:t>betaalrekeningen</m:t>
                        </m:r>
                      </m:den>
                    </m:f>
                    <m:r>
                      <a:rPr lang="nl-NL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endParaRPr lang="nl-NL" sz="20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0" name="Tekstvak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1" y="2285860"/>
                <a:ext cx="6126998" cy="610295"/>
              </a:xfrm>
              <a:prstGeom prst="rect">
                <a:avLst/>
              </a:prstGeom>
              <a:blipFill>
                <a:blip r:embed="rId2"/>
                <a:stretch>
                  <a:fillRect l="-7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/>
              <p:cNvSpPr txBox="1"/>
              <p:nvPr/>
            </p:nvSpPr>
            <p:spPr>
              <a:xfrm>
                <a:off x="684211" y="3016591"/>
                <a:ext cx="3903633" cy="457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Liquiditeitspercentage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 b="0" i="0" smtClean="0">
                            <a:solidFill>
                              <a:schemeClr val="bg1"/>
                            </a:solidFill>
                            <a:latin typeface="+mj-lt"/>
                          </a:rPr>
                          <m:t>4 + 8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 b="0" i="0" smtClean="0">
                            <a:solidFill>
                              <a:schemeClr val="bg1"/>
                            </a:solidFill>
                            <a:latin typeface="+mj-lt"/>
                          </a:rPr>
                          <m:t>200</m:t>
                        </m:r>
                      </m:den>
                    </m:f>
                    <m:r>
                      <a:rPr lang="nl-NL" sz="1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nl-NL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100%=6%</m:t>
                    </m:r>
                  </m:oMath>
                </a14:m>
                <a:endParaRPr lang="nl-NL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1" name="Tekstvak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1" y="3016591"/>
                <a:ext cx="3903633" cy="457689"/>
              </a:xfrm>
              <a:prstGeom prst="rect">
                <a:avLst/>
              </a:prstGeom>
              <a:blipFill>
                <a:blip r:embed="rId3"/>
                <a:stretch>
                  <a:fillRect l="-3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10765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 build="p"/>
      <p:bldP spid="19" grpId="0"/>
      <p:bldP spid="25" grpId="0" animBg="1"/>
      <p:bldP spid="26" grpId="0" animBg="1"/>
      <p:bldP spid="28" grpId="0" animBg="1"/>
      <p:bldP spid="29" grpId="0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20"/>
            <a:ext cx="10460038" cy="1110616"/>
          </a:xfrm>
        </p:spPr>
        <p:txBody>
          <a:bodyPr/>
          <a:lstStyle/>
          <a:p>
            <a:r>
              <a:rPr lang="nl-NL" dirty="0" smtClean="0"/>
              <a:t>Deze bank heeft een liquiditeitspercentage van 6,5%</a:t>
            </a:r>
          </a:p>
          <a:p>
            <a:r>
              <a:rPr lang="nl-NL" dirty="0" smtClean="0"/>
              <a:t>Hoeveel geld heeft de bank </a:t>
            </a:r>
            <a:r>
              <a:rPr lang="nl-NL" i="1" dirty="0" smtClean="0"/>
              <a:t>Tegoed van de Centrale Bank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4" name="Tijdelijke aanduiding voor inhoud 3"/>
          <p:cNvSpPr txBox="1">
            <a:spLocks/>
          </p:cNvSpPr>
          <p:nvPr/>
        </p:nvSpPr>
        <p:spPr>
          <a:xfrm>
            <a:off x="684211" y="4849146"/>
            <a:ext cx="4937655" cy="2123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Debiteuren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Tegoed Centrale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Kasgeld</a:t>
            </a:r>
            <a:endParaRPr lang="nl-NL" sz="1800" dirty="0"/>
          </a:p>
        </p:txBody>
      </p:sp>
      <p:sp>
        <p:nvSpPr>
          <p:cNvPr id="5" name="Tijdelijke aanduiding voor inhoud 4"/>
          <p:cNvSpPr txBox="1">
            <a:spLocks/>
          </p:cNvSpPr>
          <p:nvPr/>
        </p:nvSpPr>
        <p:spPr>
          <a:xfrm>
            <a:off x="5808133" y="4849147"/>
            <a:ext cx="4934479" cy="21233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Betaalrekeningen van klanten</a:t>
            </a:r>
            <a:br>
              <a:rPr lang="nl-NL" sz="1600" dirty="0" smtClean="0"/>
            </a:br>
            <a:r>
              <a:rPr lang="nl-NL" sz="1600" dirty="0" smtClean="0"/>
              <a:t>(</a:t>
            </a:r>
            <a:r>
              <a:rPr lang="nl-NL" sz="1600" i="1" dirty="0" smtClean="0"/>
              <a:t>rekening courant tegoeden</a:t>
            </a:r>
            <a:r>
              <a:rPr lang="nl-NL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Spaarrekeningen van klanten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684211" y="4725579"/>
            <a:ext cx="10058401" cy="1563255"/>
            <a:chOff x="684211" y="2388973"/>
            <a:chExt cx="10058401" cy="2207741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692346" y="2397211"/>
              <a:ext cx="16476" cy="21995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684211" y="2388973"/>
              <a:ext cx="10058401" cy="247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kstvak 8"/>
          <p:cNvSpPr txBox="1"/>
          <p:nvPr/>
        </p:nvSpPr>
        <p:spPr>
          <a:xfrm>
            <a:off x="684211" y="4366660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BEZITTINGEN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764185" y="4366660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FINANCIERING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69953" y="48991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024981" y="4375454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mln</a:t>
            </a: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euro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221980" y="53199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?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205882" y="56778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0035535" y="495449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150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0040459" y="548895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909395" y="53199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7,75</a:t>
            </a:r>
            <a:endParaRPr lang="nl-NL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9434266" y="6532725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9443597" y="6532844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10881504" y="6483005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6</a:t>
            </a:r>
            <a:r>
              <a:rPr lang="nl-NL" sz="1400" dirty="0" smtClean="0"/>
              <a:t>0 sec.</a:t>
            </a:r>
            <a:endParaRPr lang="nl-NL" sz="1400" dirty="0"/>
          </a:p>
        </p:txBody>
      </p:sp>
      <p:sp>
        <p:nvSpPr>
          <p:cNvPr id="25" name="Tekstvak 24"/>
          <p:cNvSpPr txBox="1"/>
          <p:nvPr/>
        </p:nvSpPr>
        <p:spPr>
          <a:xfrm>
            <a:off x="9985156" y="6480830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  <p:sp>
        <p:nvSpPr>
          <p:cNvPr id="17" name="Tekstvak 16"/>
          <p:cNvSpPr txBox="1"/>
          <p:nvPr/>
        </p:nvSpPr>
        <p:spPr>
          <a:xfrm>
            <a:off x="684211" y="2629634"/>
            <a:ext cx="72026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Tegenover 150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r>
              <a:rPr lang="nl-NL" dirty="0" smtClean="0">
                <a:solidFill>
                  <a:schemeClr val="bg1"/>
                </a:solidFill>
              </a:rPr>
              <a:t> giraal geld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heeft de bank 6,5% van 150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r>
              <a:rPr lang="nl-NL" dirty="0" smtClean="0">
                <a:solidFill>
                  <a:schemeClr val="bg1"/>
                </a:solidFill>
              </a:rPr>
              <a:t> aan liquide middelen: 9,75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endParaRPr lang="nl-NL" dirty="0" smtClean="0">
              <a:solidFill>
                <a:schemeClr val="bg1"/>
              </a:solidFill>
            </a:endParaRP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Liquide middelen bestaan uit </a:t>
            </a:r>
            <a:r>
              <a:rPr lang="nl-NL" i="1" dirty="0" smtClean="0">
                <a:solidFill>
                  <a:schemeClr val="bg1"/>
                </a:solidFill>
              </a:rPr>
              <a:t>kasgeld + tegoed CB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Dus </a:t>
            </a:r>
            <a:r>
              <a:rPr lang="nl-NL" i="1" dirty="0" smtClean="0">
                <a:solidFill>
                  <a:schemeClr val="bg1"/>
                </a:solidFill>
              </a:rPr>
              <a:t>Tegoed CB = </a:t>
            </a:r>
            <a:r>
              <a:rPr lang="nl-NL" dirty="0" smtClean="0">
                <a:solidFill>
                  <a:schemeClr val="bg1"/>
                </a:solidFill>
              </a:rPr>
              <a:t> 7,75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889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23" grpId="0" animBg="1"/>
      <p:bldP spid="24" grpId="0"/>
      <p:bldP spid="25" grpId="0"/>
    </p:bld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9EB2C39E-BC9B-4043-BE36-76DDB70B0021}" vid="{BB7BDE6D-4D4A-44A3-B651-8286141FF9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1460</TotalTime>
  <Words>352</Words>
  <Application>Microsoft Office PowerPoint</Application>
  <PresentationFormat>Breedbeeld</PresentationFormat>
  <Paragraphs>124</Paragraphs>
  <Slides>10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Arial</vt:lpstr>
      <vt:lpstr>Cambria Math</vt:lpstr>
      <vt:lpstr>Century Gothic</vt:lpstr>
      <vt:lpstr>Courier New</vt:lpstr>
      <vt:lpstr>Wingdings</vt:lpstr>
      <vt:lpstr>Wingdings 3</vt:lpstr>
      <vt:lpstr>economielokaal havo</vt:lpstr>
      <vt:lpstr>bankbalans</vt:lpstr>
      <vt:lpstr>De balans (algemeen)</vt:lpstr>
      <vt:lpstr>De balans (BANK)</vt:lpstr>
      <vt:lpstr>Ontstaan bank en “schuldgeld”</vt:lpstr>
      <vt:lpstr>Geldschepping banken</vt:lpstr>
      <vt:lpstr>Dus…</vt:lpstr>
      <vt:lpstr>Helemaal geen geld nodig??</vt:lpstr>
      <vt:lpstr>Liquiditeitspercentage</vt:lpstr>
      <vt:lpstr>Opgave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bankbalans</dc:title>
  <dc:creator>pbloemers</dc:creator>
  <cp:lastModifiedBy>Paul Bloemers</cp:lastModifiedBy>
  <cp:revision>14</cp:revision>
  <dcterms:created xsi:type="dcterms:W3CDTF">2016-09-02T07:15:17Z</dcterms:created>
  <dcterms:modified xsi:type="dcterms:W3CDTF">2016-10-15T11:13:47Z</dcterms:modified>
</cp:coreProperties>
</file>